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7" r:id="rId4"/>
    <p:sldId id="301" r:id="rId5"/>
    <p:sldId id="285" r:id="rId6"/>
    <p:sldId id="287" r:id="rId7"/>
    <p:sldId id="261" r:id="rId8"/>
    <p:sldId id="286" r:id="rId9"/>
    <p:sldId id="288" r:id="rId10"/>
    <p:sldId id="289" r:id="rId11"/>
    <p:sldId id="291" r:id="rId12"/>
    <p:sldId id="294" r:id="rId13"/>
    <p:sldId id="292" r:id="rId14"/>
    <p:sldId id="279" r:id="rId15"/>
    <p:sldId id="280" r:id="rId16"/>
    <p:sldId id="293" r:id="rId17"/>
    <p:sldId id="295" r:id="rId18"/>
    <p:sldId id="302" r:id="rId19"/>
    <p:sldId id="306" r:id="rId20"/>
    <p:sldId id="297" r:id="rId21"/>
    <p:sldId id="307" r:id="rId22"/>
    <p:sldId id="271" r:id="rId23"/>
    <p:sldId id="30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8894" autoAdjust="0"/>
  </p:normalViewPr>
  <p:slideViewPr>
    <p:cSldViewPr>
      <p:cViewPr>
        <p:scale>
          <a:sx n="66" d="100"/>
          <a:sy n="66" d="100"/>
        </p:scale>
        <p:origin x="-1230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CB6A-2499-41CB-BCC8-8D28AB1CD155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C1B4-7029-4521-A886-080D1B323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F543-0B22-429F-8DE5-FAEAA61F2A28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32E9-E082-4C5C-8394-6DB7C8B4C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9A3F-4F73-4A43-9BA3-1FBA9C910B8D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DD50-DF3A-4FB5-8DF8-8A1A44DB6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9F89-131B-436D-A3FB-3B75DC6BE678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5601-3F14-4E84-8971-4D36A4615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1D47-29B9-443D-869E-9F1DA781E36F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C53F-DAF1-4631-A199-A6E6CE7A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C916-ABB3-4BD9-B59A-2AA9EF0FD770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F3D5-B462-4060-8DC3-E19F6DA0B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83DB-948F-4D9C-86AC-0191E2226D4A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D4DD-9E3B-4296-ABD3-5EB16139A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1790-A567-4CD9-98A1-3869C8C23801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40DF-78C4-4E1C-B741-121BBD5FA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3DBA-93FF-41DB-A4D0-AF68FC2C3A70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6C2-A1E7-405F-BFCE-434E9E38C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735A-F690-460A-90D4-7821EB270E8C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8576-2805-43B7-97F5-50D0EBAC3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B5D7-5148-4AC1-973B-5AD3FC095772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7BDA-90C6-437A-A085-D480AAEC9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3000">
              <a:srgbClr val="D49E6C"/>
            </a:gs>
            <a:gs pos="70000">
              <a:srgbClr val="A65528"/>
            </a:gs>
            <a:gs pos="79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05123-8A5B-413C-A6B0-6526C054C96F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CBC9D7-C6BE-4613-B509-B20D600C8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FFFF99"/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6081_14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581525"/>
            <a:ext cx="15208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6094_1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4581525"/>
            <a:ext cx="14414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1"/>
          <p:cNvGrpSpPr>
            <a:grpSpLocks/>
          </p:cNvGrpSpPr>
          <p:nvPr/>
        </p:nvGrpSpPr>
        <p:grpSpPr bwMode="auto">
          <a:xfrm>
            <a:off x="1285852" y="1857363"/>
            <a:ext cx="6787748" cy="3104645"/>
            <a:chOff x="-5215743" y="2278013"/>
            <a:chExt cx="18654516" cy="3104631"/>
          </a:xfrm>
        </p:grpSpPr>
        <p:sp>
          <p:nvSpPr>
            <p:cNvPr id="3" name="TextBox 2"/>
            <p:cNvSpPr txBox="1"/>
            <p:nvPr/>
          </p:nvSpPr>
          <p:spPr>
            <a:xfrm>
              <a:off x="1547657" y="5013307"/>
              <a:ext cx="5798539" cy="369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5215743" y="2278013"/>
              <a:ext cx="18654516" cy="2800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400" b="1" dirty="0" smtClean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Профориентация </a:t>
              </a:r>
            </a:p>
            <a:p>
              <a:pPr algn="ctr">
                <a:defRPr/>
              </a:pPr>
              <a:r>
                <a:rPr lang="ru-RU" sz="4400" b="1" dirty="0" smtClean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44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начальной </a:t>
              </a:r>
              <a:r>
                <a:rPr lang="ru-RU" sz="4400" b="1" dirty="0" smtClean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школе– </a:t>
              </a:r>
              <a:r>
                <a:rPr lang="ru-RU" sz="44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шаг к </a:t>
              </a:r>
              <a:endPara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4400" b="1" dirty="0" smtClean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выбору профессии</a:t>
              </a:r>
              <a:endPara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5720" y="214290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«Если человек не знает, к какой пристани он держит путь, для него ни один ветер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</a:t>
            </a:r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попутным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Сенека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и </a:t>
            </a:r>
            <a:b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литературное чтение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14422"/>
            <a:ext cx="7215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уроках русского языка и литературного чтения осуществляется:</a:t>
            </a:r>
          </a:p>
          <a:p>
            <a:pPr lvl="1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знакомство с инструментами, которые используются в различных видах профессиональной деятельности;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расширение словарного запаса учащихся, изучение широкого круга профессий;</a:t>
            </a:r>
          </a:p>
          <a:p>
            <a:pPr lvl="1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знакомство с техникой, используемой в промышленности и сельском хозяйстве.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42900"/>
            <a:ext cx="392905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«Профессии»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профессия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космонавт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инженер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агроном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комбайнёр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хлебороб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шофёр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экскурсовод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рабочий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солдат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57166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«Инструменты»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лопата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молоток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топор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инструмент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571744"/>
            <a:ext cx="4572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«Машины»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машина, автомобиль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трамвай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автобус, троллейбус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корабль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трактор, комбайн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ракета, самолет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электровоз, локомотив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</a:t>
            </a:r>
            <a:b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Упражнения о разных профессиях:</a:t>
            </a:r>
          </a:p>
          <a:p>
            <a:pPr eaLnBrk="1" hangingPunct="1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«Художники – пейзажисты, художники – портретисты. Почему их так называют?» </a:t>
            </a:r>
          </a:p>
          <a:p>
            <a:pPr algn="ctr" eaLnBrk="1" hangingPunct="1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«Весной вспашет хлебороб поле и посеет зерно. Труден и почётен труд хлебороба. Почему?» </a:t>
            </a:r>
          </a:p>
        </p:txBody>
      </p:sp>
    </p:spTree>
    <p:extLst>
      <p:ext uri="{BB962C8B-B14F-4D97-AF65-F5344CB8AC3E}">
        <p14:creationId xmlns:p14="http://schemas.microsoft.com/office/powerpoint/2010/main" val="1506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Литературное чтение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«Изобретение книгопечатания»</a:t>
            </a:r>
          </a:p>
          <a:p>
            <a:pPr algn="ctr" eaLnBrk="1" hangingPunct="1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«Удивительные изобретения»</a:t>
            </a:r>
          </a:p>
          <a:p>
            <a:pPr algn="ctr" eaLnBrk="1" hangingPunct="1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«Мастера печатных дел»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971" y="2928934"/>
            <a:ext cx="267429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6511" y="2928934"/>
            <a:ext cx="2678518" cy="37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28934"/>
            <a:ext cx="26695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6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5572132" cy="762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Внеклассное чтение</a:t>
            </a:r>
            <a:b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85918" y="3286124"/>
            <a:ext cx="62865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Профессии: </a:t>
            </a:r>
          </a:p>
          <a:p>
            <a:pPr algn="ctr"/>
            <a:r>
              <a:rPr lang="ru-RU" sz="2800" dirty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лесничий,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повар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строитель,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сталевар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капитан дальнего плавания,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летчик,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радист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почтальон,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слесарь-сборщик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pic>
        <p:nvPicPr>
          <p:cNvPr id="13314" name="Picture 2" descr="https://img0.liveinternet.ru/images/attach/c/5/85/106/85106206_4663906_profession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85794"/>
            <a:ext cx="1681633" cy="2200268"/>
          </a:xfrm>
          <a:prstGeom prst="rect">
            <a:avLst/>
          </a:prstGeom>
          <a:noFill/>
        </p:spPr>
      </p:pic>
      <p:pic>
        <p:nvPicPr>
          <p:cNvPr id="13318" name="Picture 6" descr="https://avatars.mds.yandex.net/get-marketpic/172106/market_807evEQiK9UjFRJE76SnWQ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1802254" cy="2286016"/>
          </a:xfrm>
          <a:prstGeom prst="rect">
            <a:avLst/>
          </a:prstGeom>
          <a:noFill/>
        </p:spPr>
      </p:pic>
      <p:pic>
        <p:nvPicPr>
          <p:cNvPr id="13320" name="Picture 8" descr="https://image.63pokupki.ru/images/5e/5ef86307d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14422"/>
            <a:ext cx="1714512" cy="2217435"/>
          </a:xfrm>
          <a:prstGeom prst="rect">
            <a:avLst/>
          </a:prstGeom>
          <a:noFill/>
        </p:spPr>
      </p:pic>
      <p:pic>
        <p:nvPicPr>
          <p:cNvPr id="13322" name="Picture 10" descr="https://mmedia.ozone.ru/multimedia/1010871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785794"/>
            <a:ext cx="1459121" cy="2143140"/>
          </a:xfrm>
          <a:prstGeom prst="rect">
            <a:avLst/>
          </a:prstGeom>
          <a:noFill/>
        </p:spPr>
      </p:pic>
      <p:pic>
        <p:nvPicPr>
          <p:cNvPr id="13324" name="Picture 12" descr="http://knizhnayaraduga.ru/admin/pictures/6311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51765"/>
            <a:ext cx="2286016" cy="2391945"/>
          </a:xfrm>
          <a:prstGeom prst="rect">
            <a:avLst/>
          </a:prstGeom>
          <a:noFill/>
        </p:spPr>
      </p:pic>
      <p:pic>
        <p:nvPicPr>
          <p:cNvPr id="13326" name="Picture 14" descr="https://ozon-st.cdn.ngenix.net/multimedia/1001685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500174"/>
            <a:ext cx="167771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3143272" cy="1066800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ru-RU" sz="4000" dirty="0" smtClean="0">
              <a:solidFill>
                <a:srgbClr val="66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857364"/>
            <a:ext cx="6286544" cy="385765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sz="2400" b="1" dirty="0" smtClean="0"/>
              <a:t>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 телёнка была 15кг 300г. С 1 июня телёнка выпускали на пастбище. За сутки масса телёнка увеличивалась в среднем на 1050 г. Какой стала масса телёнка 1 июля? 1 августа? 1 сентября?</a:t>
            </a:r>
          </a:p>
          <a:p>
            <a:pPr marL="0" indent="0" eaLnBrk="1" hangingPunct="1">
              <a:spcBef>
                <a:spcPts val="0"/>
              </a:spcBef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Одна бригада рабочих может заасфальтировать 15 км шоссейной дороги за 30 дней, а другая – за 60 дней. За сколько дней могут заасфальтировать эту дорогу обе бригады, работая вместе?</a:t>
            </a:r>
          </a:p>
          <a:p>
            <a:pPr marL="0" indent="0" eaLnBrk="1" hangingPunct="1">
              <a:spcBef>
                <a:spcPts val="0"/>
              </a:spcBef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2 кг муки выходит 3 кг печёного хлеба. Сколько муки выйдет из 1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муки? Из 1 т муки?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0298" y="928670"/>
            <a:ext cx="49577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Текстовые задачи содержащие профессиональные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900"/>
            <a:ext cx="3357554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Технология</a:t>
            </a:r>
            <a:r>
              <a:rPr lang="ru-RU" sz="4000" dirty="0" smtClean="0"/>
              <a:t>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285984" y="3857628"/>
            <a:ext cx="371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Поделки (профессиональные пробы), </a:t>
            </a:r>
          </a:p>
          <a:p>
            <a:pPr algn="ctr"/>
            <a:r>
              <a:rPr lang="ru-RU" sz="2400" b="1" dirty="0" smtClean="0">
                <a:latin typeface="+mn-lt"/>
              </a:rPr>
              <a:t>технологические карты, </a:t>
            </a:r>
          </a:p>
          <a:p>
            <a:pPr algn="ctr"/>
            <a:r>
              <a:rPr lang="ru-RU" sz="2400" b="1" dirty="0" smtClean="0">
                <a:latin typeface="+mn-lt"/>
              </a:rPr>
              <a:t>инструменты, материалы, приспособления.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142984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уроках изобразительного искусства и технологии осуществляется: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воспитание любви и добросовестного отношения к труду, понимание его роли в жизни человека;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развитие интереса к профессиям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знакомство с профессиями художественно-эстетического цикла.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429132"/>
            <a:ext cx="295240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2070115" cy="27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900"/>
            <a:ext cx="5072066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Физическая культура</a:t>
            </a:r>
            <a:endParaRPr lang="ru-RU" sz="4000" dirty="0" smtClean="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14348" y="1214422"/>
            <a:ext cx="6572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Спортсмен, тренер, врач, массажист, волейболист, футболист и т.д.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Эстафеты «Профессий»</a:t>
            </a:r>
            <a:endParaRPr lang="ru-RU" sz="2400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3357586" cy="29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8229600" cy="2714644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Формы </a:t>
            </a:r>
            <a:r>
              <a:rPr lang="ru-RU" sz="5400" b="1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профориентационной</a:t>
            </a:r>
            <a:r>
              <a:rPr lang="ru-RU" sz="5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работы</a:t>
            </a:r>
            <a:endParaRPr lang="ru-RU" sz="5400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496"/>
            <a:ext cx="2518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16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Формы </a:t>
            </a:r>
            <a:r>
              <a:rPr lang="ru-RU" sz="36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профориентационной</a:t>
            </a: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работы в начальной школе: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14282" y="1142984"/>
            <a:ext cx="6000792" cy="278608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Беседы с детьми и родителями.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Экскурсии на предприятия, встречи с людьми разных профессий.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Классные часы по профориентации.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Оформление классного уголка.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Сочинения, конкурсы рисунков, защита                                                           проектов.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2214578" cy="29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2762473" cy="20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643314"/>
            <a:ext cx="22502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3" y="3571876"/>
            <a:ext cx="23574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Профориентационная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работа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неотъемлемая часть повышения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качества образования. 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http://sheg-anschool.edu.tomsk.ru/wp-content/uploads/2016/04/PROFF_plfkf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14554"/>
            <a:ext cx="385765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16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Формы </a:t>
            </a:r>
            <a:r>
              <a:rPr lang="ru-RU" sz="36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профориентационной</a:t>
            </a: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работы в начальной школе: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42910" y="1142984"/>
            <a:ext cx="750099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Ролевые игры: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SzPct val="7500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 профессию», 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SzPct val="7500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«Профессия на букву...»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SzPct val="7500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использует в работе?» 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SzPct val="7500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«Ассоциация» </a:t>
            </a:r>
          </a:p>
          <a:p>
            <a:pPr marL="800100" lvl="2" indent="0">
              <a:spcBef>
                <a:spcPts val="0"/>
              </a:spcBef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«Магазин» на уроке математики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«Библиотека» на уроке чтения</a:t>
            </a:r>
          </a:p>
          <a:p>
            <a:pPr marL="800100" lvl="2" indent="0">
              <a:spcBef>
                <a:spcPts val="0"/>
              </a:spcBef>
              <a:buClr>
                <a:schemeClr val="bg2"/>
              </a:buClr>
              <a:buSzPct val="7500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«Редактор» на уроках русского языка</a:t>
            </a:r>
          </a:p>
          <a:p>
            <a:pPr marL="800100" lvl="2" indent="0">
              <a:spcBef>
                <a:spcPts val="0"/>
              </a:spcBef>
              <a:buClr>
                <a:schemeClr val="bg2"/>
              </a:buClr>
              <a:buSzPct val="7500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«Экскурсовод» на уроках окружающего мира</a:t>
            </a:r>
          </a:p>
          <a:p>
            <a:pPr marL="800100" lvl="2" indent="0">
              <a:spcBef>
                <a:spcPts val="0"/>
              </a:spcBef>
              <a:buClr>
                <a:schemeClr val="bg2"/>
              </a:buClr>
              <a:buSzPct val="7500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Игра-сочинение «Я - журналист».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16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Формы </a:t>
            </a:r>
            <a:r>
              <a:rPr lang="ru-RU" sz="36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профориентационной</a:t>
            </a: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работы в начальной школе: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14282" y="1142984"/>
            <a:ext cx="6000792" cy="278608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Беседы с детьми и родителями.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Экскурсии на предприятия, встречи с людьми разных профессий.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Классные часы по профориентации.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Оформление классного уголка.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Сочинения, конкурсы рисунков, защита                                                           проектов.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2214578" cy="29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2762473" cy="20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643314"/>
            <a:ext cx="22502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3" y="3571876"/>
            <a:ext cx="23574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52"/>
            <a:ext cx="6929486" cy="258285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Ранняя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профориентация является одной из ступенек на пути к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успешности                    во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взрослой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жизни.</a:t>
            </a:r>
          </a:p>
          <a:p>
            <a:pPr marL="0" indent="0" algn="ctr">
              <a:buNone/>
            </a:pPr>
            <a:endParaRPr lang="ru-RU" sz="4800" b="1" dirty="0">
              <a:latin typeface="Propisi" panose="02000508030000020003" pitchFamily="2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86058"/>
            <a:ext cx="49292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7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6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6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66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66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50099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профессиональной ориентации в начальной школе: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358246" cy="1971676"/>
          </a:xfrm>
        </p:spPr>
        <p:txBody>
          <a:bodyPr/>
          <a:lstStyle/>
          <a:p>
            <a:pPr marL="0" indent="45720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расширение знаний о мире профессий и формирование интереса к познанию и миру труда;</a:t>
            </a:r>
          </a:p>
          <a:p>
            <a:pPr marL="0" indent="45720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развитие мотивации к учебе и труду;</a:t>
            </a:r>
          </a:p>
          <a:p>
            <a:pPr marL="0" indent="45720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развитие творческих способностей детей в процессе знакомства с профессиями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714752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Важная роль в управлении профориентации принадлежит: </a:t>
            </a:r>
          </a:p>
          <a:p>
            <a:pPr lvl="3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классному руководителю, </a:t>
            </a:r>
          </a:p>
          <a:p>
            <a:pPr lvl="3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родителям;</a:t>
            </a:r>
          </a:p>
          <a:p>
            <a:pPr lvl="3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педагогу-психологу;</a:t>
            </a:r>
          </a:p>
          <a:p>
            <a:pPr lvl="3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учителю-предметнику.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/>
              <a:t>Содержание </a:t>
            </a:r>
          </a:p>
          <a:p>
            <a:pPr algn="ctr">
              <a:buNone/>
            </a:pPr>
            <a:r>
              <a:rPr lang="ru-RU" sz="5400" b="1" i="1" dirty="0" smtClean="0"/>
              <a:t>учебного материала учебников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496"/>
            <a:ext cx="2629733" cy="356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42900"/>
            <a:ext cx="52578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714356"/>
            <a:ext cx="6858048" cy="4525963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окружающего мира осуществляется: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отраслями экономики, первоначальными представлениями об отдельных производственных процессах и профессиях с ними связанных;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видов транспорта и их использование в современных условиях;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профессий, необходимых нашему городу и краю.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4643470" cy="321471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Откуда в наш дом приходит электричество?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путешествует письмо?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Когда изобрели велосипед?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Зачем людям осваивать космос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42900"/>
            <a:ext cx="52578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000628" y="1357298"/>
            <a:ext cx="30718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Профессии: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электрик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почтальон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изобретатель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космонавт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000108"/>
            <a:ext cx="4071966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растет на клумбе?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растет на подоконнике?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Культура и образование.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профессии важны.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«Профессии»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Звездное небо.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построить дом?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Пожар.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Наша дружная семья.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Путешествие по материкам (странам).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42900"/>
            <a:ext cx="52578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072066" y="928670"/>
            <a:ext cx="32861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Профессии: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Озеленитель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Цветовод-декоратор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Учитель, режиссер, библиотекарь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Космонавт, астроном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Строитель (каменщик, плотник, сантехник, маляр и пр.)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Пожарный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Экскурсовод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000108"/>
            <a:ext cx="4357718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такое экология?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Умей предупреждать болезни.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Растениеводство.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Животноводство.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бывает промышленность?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«Кто нас защищает?»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«Школа кулинаров».</a:t>
            </a: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«Музей путешествий».</a:t>
            </a:r>
          </a:p>
          <a:p>
            <a:pPr marL="0" indent="0">
              <a:spcBef>
                <a:spcPts val="0"/>
              </a:spcBef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42900"/>
            <a:ext cx="52578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214942" y="928670"/>
            <a:ext cx="30718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Профессии: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Эколог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Врач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Растениеводы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Животноводы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Ткачиха, сталевар, модельер, пекарь и пр.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Военный, полицейский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Кулинар, повар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экскурсовод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428737"/>
            <a:ext cx="4071966" cy="257176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 глазами астронома.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 глазами географа.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 глазами историка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 глазами эколога.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 край.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Занятия людей в природных зонах.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42900"/>
            <a:ext cx="52578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643438" y="1357299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Профессии: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Профориентация</Template>
  <TotalTime>704</TotalTime>
  <Words>871</Words>
  <Application>Microsoft Office PowerPoint</Application>
  <PresentationFormat>Экран (4:3)</PresentationFormat>
  <Paragraphs>183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Цель профессиональной ориентации в начальной школе:</vt:lpstr>
      <vt:lpstr>Презентация PowerPoint</vt:lpstr>
      <vt:lpstr>Окружающий мир</vt:lpstr>
      <vt:lpstr>Окружающий мир</vt:lpstr>
      <vt:lpstr>Окружающий мир</vt:lpstr>
      <vt:lpstr>Окружающий мир</vt:lpstr>
      <vt:lpstr>Окружающий мир</vt:lpstr>
      <vt:lpstr>Русский язык и  литературное чтение</vt:lpstr>
      <vt:lpstr>Русский язык </vt:lpstr>
      <vt:lpstr>Русский язык  </vt:lpstr>
      <vt:lpstr>Литературное чтение</vt:lpstr>
      <vt:lpstr>Внеклассное чтение </vt:lpstr>
      <vt:lpstr>Математика</vt:lpstr>
      <vt:lpstr>Технология </vt:lpstr>
      <vt:lpstr>Физическая культура</vt:lpstr>
      <vt:lpstr>Презентация PowerPoint</vt:lpstr>
      <vt:lpstr>Формы профориентационной работы в начальной школе:</vt:lpstr>
      <vt:lpstr>Формы профориентационной работы в начальной школе:</vt:lpstr>
      <vt:lpstr>Формы профориентационной работы в начальной школе: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58</cp:revision>
  <dcterms:created xsi:type="dcterms:W3CDTF">2017-01-18T06:12:07Z</dcterms:created>
  <dcterms:modified xsi:type="dcterms:W3CDTF">2022-10-24T06:35:01Z</dcterms:modified>
</cp:coreProperties>
</file>