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20EF816-EA3B-4F37-BFB2-C407231F310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65432F3-9F6C-469E-962A-592FB557A192}" type="datetimeFigureOut">
              <a:rPr lang="ru-RU" smtClean="0"/>
              <a:t>05.07.2017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543800" cy="1008112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 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Советского района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704856" cy="424847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недопустимости сборов денежных средств с родителей (законных представителей) обучающихся</a:t>
            </a:r>
          </a:p>
          <a:p>
            <a:pPr algn="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Черемных Н.В.,</a:t>
            </a:r>
          </a:p>
          <a:p>
            <a:pPr algn="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начальник отдела </a:t>
            </a:r>
          </a:p>
          <a:p>
            <a:pPr algn="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организационной и кадровой</a:t>
            </a:r>
          </a:p>
          <a:p>
            <a:pPr algn="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26.05.2017 г.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-99392"/>
            <a:ext cx="798513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12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530626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Информационно-методическое письмо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Обрнадзора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Югры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05.04.2017 г.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30-Исх-766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усилении 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 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недопущению незаконного сбора денежных средств с родителей (законных представителей) обучающихся                                                                      в образовательных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68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20000" cy="1143000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Принуждение родителей к участию в так называемой «благотворительной деятельности» со стороны родительской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общественности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97923" y="1565904"/>
            <a:ext cx="3393957" cy="459028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Сбор денег: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ремонт;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охрану зданий;</a:t>
            </a:r>
          </a:p>
          <a:p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приобретение оборудования, учебной литературы;</a:t>
            </a:r>
          </a:p>
          <a:p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организацию торжественных мероприятий (окончание учебного года, выпускные вечера и т.д.)</a:t>
            </a:r>
          </a:p>
          <a:p>
            <a:pPr marL="571500" indent="-457200">
              <a:buAutoNum type="arabicPeriod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716016" y="1556792"/>
            <a:ext cx="3434680" cy="459028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 принципа добровольности при привлечении денежных средств родителей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3275856" y="1916832"/>
            <a:ext cx="1800200" cy="3672408"/>
          </a:xfrm>
          <a:prstGeom prst="rightArrow">
            <a:avLst>
              <a:gd name="adj1" fmla="val 50000"/>
              <a:gd name="adj2" fmla="val 4883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02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179512" y="548680"/>
            <a:ext cx="3240359" cy="574258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родительского собрания,   родительского комитета (управляющего совета и т.д.) о сборе денежных средств родителей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15"/>
          <p:cNvSpPr>
            <a:spLocks noGrp="1"/>
          </p:cNvSpPr>
          <p:nvPr>
            <p:ph sz="half" idx="4294967295"/>
          </p:nvPr>
        </p:nvSpPr>
        <p:spPr>
          <a:xfrm>
            <a:off x="4788024" y="476672"/>
            <a:ext cx="3528392" cy="604795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Является незаконным и  не имеет под собой  обоснованного решения.</a:t>
            </a:r>
          </a:p>
          <a:p>
            <a:pPr marL="114300" indent="0" algn="just">
              <a:buNone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Любая инициативная группа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вправе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решение о внесении (сборе) денежных средств только в отношении себя самих (членов комитета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совета), а не родителей всех детей, посещающих данное учреждение.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3275856" y="1340768"/>
            <a:ext cx="1584176" cy="41044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62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 выявленные при оказании родителями финансовой  помощи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536192"/>
            <a:ext cx="3456384" cy="4590288"/>
          </a:xfrm>
        </p:spPr>
        <p:txBody>
          <a:bodyPr>
            <a:normAutofit fontScale="92500" lnSpcReduction="20000"/>
          </a:bodyPr>
          <a:lstStyle/>
          <a:p>
            <a:pPr marL="571500" indent="-457200">
              <a:buAutoNum type="arabicPeriod"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фиксированных сумм для благотворительной помощи.</a:t>
            </a:r>
          </a:p>
          <a:p>
            <a:pPr marL="571500" indent="-457200">
              <a:buAutoNum type="arabicPeriod"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Ежегодные публичные отчеты о привлечении и расходовании дополнительных финансовых средств не рассматриваются на заседаниях родительских комитетов, управляющих советов.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556792"/>
            <a:ext cx="3318880" cy="4590288"/>
          </a:xfrm>
        </p:spPr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Федерального закона от 11.08.1995 г. № 135-ФЗ «О благотворительной деятельности и благотворительных организациях»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563888" y="1700808"/>
            <a:ext cx="1656184" cy="38884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417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548680"/>
            <a:ext cx="7848872" cy="585212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обучающихся (воспитанников) не обязаны финансировать деятельность </a:t>
            </a:r>
            <a:r>
              <a:rPr lang="ru-RU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охране </a:t>
            </a:r>
            <a:r>
              <a:rPr lang="ru-RU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зданий образовательных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их материально-техническому обеспечению,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оснащению </a:t>
            </a:r>
            <a:r>
              <a:rPr lang="ru-RU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процесса,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приобретению </a:t>
            </a:r>
            <a:r>
              <a:rPr lang="ru-RU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учебно-методических пособий.</a:t>
            </a:r>
          </a:p>
        </p:txBody>
      </p:sp>
    </p:spTree>
    <p:extLst>
      <p:ext uri="{BB962C8B-B14F-4D97-AF65-F5344CB8AC3E}">
        <p14:creationId xmlns:p14="http://schemas.microsoft.com/office/powerpoint/2010/main" val="746195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задачи, стоящие перед руководителями образовательных организаций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dirty="0" smtClean="0"/>
              <a:t>1. Организовать </a:t>
            </a:r>
            <a:r>
              <a:rPr lang="ru-RU" dirty="0"/>
              <a:t>планомерную работу по профилактике недопущения незаконного сбора денежных средств с родителей (законных представителей).</a:t>
            </a:r>
          </a:p>
          <a:p>
            <a:pPr marL="114300" indent="0" algn="just">
              <a:buNone/>
            </a:pPr>
            <a:r>
              <a:rPr lang="ru-RU" dirty="0" smtClean="0"/>
              <a:t>2. </a:t>
            </a:r>
            <a:r>
              <a:rPr lang="ru-RU" dirty="0"/>
              <a:t>Разработать комплекс превентивных мер, направленных на  недопущение незаконных сборов денежных средств с родителей (законных представителей</a:t>
            </a:r>
            <a:r>
              <a:rPr lang="ru-RU" dirty="0" smtClean="0"/>
              <a:t>).</a:t>
            </a:r>
            <a:endParaRPr lang="ru-RU" dirty="0"/>
          </a:p>
          <a:p>
            <a:pPr marL="114300" indent="0" algn="just">
              <a:buNone/>
            </a:pPr>
            <a:r>
              <a:rPr lang="ru-RU" dirty="0" smtClean="0"/>
              <a:t>3. Постоянно </a:t>
            </a:r>
            <a:r>
              <a:rPr lang="ru-RU" dirty="0"/>
              <a:t>информировать педагогических работников образовательной организации о недопущении неправомерных сборов денежных средств с обучающихся и их родителей (законных представителей).</a:t>
            </a:r>
          </a:p>
          <a:p>
            <a:pPr marL="114300" indent="0">
              <a:buNone/>
            </a:pPr>
            <a:r>
              <a:rPr lang="ru-RU" dirty="0" smtClean="0"/>
              <a:t>4. </a:t>
            </a:r>
            <a:r>
              <a:rPr lang="ru-RU" dirty="0"/>
              <a:t>Проводить родительские собрания с целью разъяснения норм действующего законодательства, регулирующего порядок привлечения и использования благотворительных средств в образовательных </a:t>
            </a:r>
            <a:r>
              <a:rPr lang="ru-RU" dirty="0" smtClean="0"/>
              <a:t>организациях.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262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90</TotalTime>
  <Words>324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     Управление образования   администрации Советского района </vt:lpstr>
      <vt:lpstr>Информационно-методическое письмо Обрнадзора Югры  от 05.04.2017 г.  № 30-Исх-766  «Об усилении  мер  по недопущению незаконного сбора денежных средств с родителей (законных представителей) обучающихся                                                                      в образовательных организациях»</vt:lpstr>
      <vt:lpstr>Принуждение родителей к участию в так называемой «благотворительной деятельности» со стороны родительской общественности </vt:lpstr>
      <vt:lpstr>Презентация PowerPoint</vt:lpstr>
      <vt:lpstr>Нарушения,  выявленные при оказании родителями финансовой  помощи</vt:lpstr>
      <vt:lpstr>Презентация PowerPoint</vt:lpstr>
      <vt:lpstr>Приоритетные задачи, стоящие перед руководителями образовательных организаций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образования   администрации Советского района отдел организационной и кадровой работы</dc:title>
  <dc:creator>Черемных</dc:creator>
  <cp:lastModifiedBy>it</cp:lastModifiedBy>
  <cp:revision>13</cp:revision>
  <dcterms:created xsi:type="dcterms:W3CDTF">2017-05-26T05:22:16Z</dcterms:created>
  <dcterms:modified xsi:type="dcterms:W3CDTF">2017-07-05T10:44:26Z</dcterms:modified>
</cp:coreProperties>
</file>